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oto Sans Medium"/>
      <p:regular r:id="rId29"/>
      <p:bold r:id="rId30"/>
      <p:italic r:id="rId31"/>
      <p:boldItalic r:id="rId32"/>
    </p:embeddedFont>
    <p:embeddedFont>
      <p:font typeface="Noto Sans"/>
      <p:regular r:id="rId33"/>
      <p:bold r:id="rId34"/>
      <p:italic r:id="rId35"/>
      <p:boldItalic r:id="rId36"/>
    </p:embeddedFont>
    <p:embeddedFont>
      <p:font typeface="Encode Sans SC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Medium-italic.fntdata"/><Relationship Id="rId30" Type="http://schemas.openxmlformats.org/officeDocument/2006/relationships/font" Target="fonts/NotoSansMedium-bold.fntdata"/><Relationship Id="rId11" Type="http://schemas.openxmlformats.org/officeDocument/2006/relationships/slide" Target="slides/slide6.xml"/><Relationship Id="rId33" Type="http://schemas.openxmlformats.org/officeDocument/2006/relationships/font" Target="fonts/NotoSans-regular.fntdata"/><Relationship Id="rId10" Type="http://schemas.openxmlformats.org/officeDocument/2006/relationships/slide" Target="slides/slide5.xml"/><Relationship Id="rId32" Type="http://schemas.openxmlformats.org/officeDocument/2006/relationships/font" Target="fonts/Noto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NotoSans-italic.fntdata"/><Relationship Id="rId12" Type="http://schemas.openxmlformats.org/officeDocument/2006/relationships/slide" Target="slides/slide7.xml"/><Relationship Id="rId34" Type="http://schemas.openxmlformats.org/officeDocument/2006/relationships/font" Target="fonts/NotoSans-bold.fntdata"/><Relationship Id="rId15" Type="http://schemas.openxmlformats.org/officeDocument/2006/relationships/slide" Target="slides/slide10.xml"/><Relationship Id="rId37" Type="http://schemas.openxmlformats.org/officeDocument/2006/relationships/font" Target="fonts/EncodeSansSCMedium-regular.fntdata"/><Relationship Id="rId14" Type="http://schemas.openxmlformats.org/officeDocument/2006/relationships/slide" Target="slides/slide9.xml"/><Relationship Id="rId36" Type="http://schemas.openxmlformats.org/officeDocument/2006/relationships/font" Target="fonts/Noto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EncodeSansSC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a5b42a12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ba5b42a12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dce888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b9dce888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a5b42a1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ba5b42a1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a4de35d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ba4de35d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a44ab1a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ba44ab1a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a44ab1a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a44ab1a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a4de35d7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ba4de35d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a44ab1a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ba44ab1a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a44ab1a2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ba44ab1a2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a4de35d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ba4de35d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a70a28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ba70a28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a5b42a1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ba5b42a1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://www.st.com" TargetMode="External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41500" y="1296900"/>
            <a:ext cx="4646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it" sz="2400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BoardOS Project</a:t>
            </a:r>
            <a:endParaRPr b="1" sz="2400">
              <a:solidFill>
                <a:srgbClr val="0C357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41500" y="1823200"/>
            <a:ext cx="3784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4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Master's Degree in Computer Engineering</a:t>
            </a:r>
            <a:endParaRPr sz="14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541500" y="20065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4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Cybersecurity</a:t>
            </a:r>
            <a:endParaRPr sz="14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41500" y="2618475"/>
            <a:ext cx="3784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it" sz="1200">
                <a:latin typeface="Noto Sans"/>
                <a:ea typeface="Noto Sans"/>
                <a:cs typeface="Noto Sans"/>
                <a:sym typeface="Noto Sans"/>
              </a:rPr>
              <a:t>Presented by:</a:t>
            </a:r>
            <a:endParaRPr i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200">
                <a:latin typeface="Noto Sans"/>
                <a:ea typeface="Noto Sans"/>
                <a:cs typeface="Noto Sans"/>
                <a:sym typeface="Noto Sans"/>
              </a:rPr>
              <a:t>Jacopo Coniglio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200">
                <a:latin typeface="Noto Sans"/>
                <a:ea typeface="Noto Sans"/>
                <a:cs typeface="Noto Sans"/>
                <a:sym typeface="Noto Sans"/>
              </a:rPr>
              <a:t>Francesca Coriale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200">
                <a:latin typeface="Noto Sans"/>
                <a:ea typeface="Noto Sans"/>
                <a:cs typeface="Noto Sans"/>
                <a:sym typeface="Noto Sans"/>
              </a:rPr>
              <a:t>Sibilla Merlo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200">
                <a:latin typeface="Noto Sans"/>
                <a:ea typeface="Noto Sans"/>
                <a:cs typeface="Noto Sans"/>
                <a:sym typeface="Noto Sans"/>
              </a:rPr>
              <a:t>Giulia Lydia Perini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200">
                <a:latin typeface="Noto Sans"/>
                <a:ea typeface="Noto Sans"/>
                <a:cs typeface="Noto Sans"/>
                <a:sym typeface="Noto Sans"/>
              </a:rPr>
              <a:t>Ankesh Porwal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541500" y="3821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000">
                <a:latin typeface="Encode Sans SC Medium"/>
                <a:ea typeface="Encode Sans SC Medium"/>
                <a:cs typeface="Encode Sans SC Medium"/>
                <a:sym typeface="Encode Sans SC Medium"/>
              </a:rPr>
              <a:t>A.Y. 2023/2024</a:t>
            </a:r>
            <a:endParaRPr sz="1000">
              <a:latin typeface="Encode Sans SC Medium"/>
              <a:ea typeface="Encode Sans SC Medium"/>
              <a:cs typeface="Encode Sans SC Medium"/>
              <a:sym typeface="Encode Sans SC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5" name="Google Shape;145;p22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</a:t>
            </a: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</a:t>
            </a: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</a:t>
            </a: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Basic Scheduling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6" name="Google Shape;146;p22"/>
          <p:cNvSpPr txBox="1"/>
          <p:nvPr>
            <p:ph idx="4294967295" type="ctrTitle"/>
          </p:nvPr>
        </p:nvSpPr>
        <p:spPr>
          <a:xfrm>
            <a:off x="517500" y="1813825"/>
            <a:ext cx="3478800" cy="3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E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ach task has an infinite loop that makes it to execute 3 times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Then terminate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First task chosen is High task, then Medium and then Low 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11158" t="-2197"/>
          <a:stretch/>
        </p:blipFill>
        <p:spPr>
          <a:xfrm>
            <a:off x="4808750" y="1323799"/>
            <a:ext cx="4017250" cy="368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3" name="Google Shape;153;p23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1: LCD1602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4" name="Google Shape;154;p23"/>
          <p:cNvSpPr txBox="1"/>
          <p:nvPr>
            <p:ph idx="4294967295" type="ctrTitle"/>
          </p:nvPr>
        </p:nvSpPr>
        <p:spPr>
          <a:xfrm>
            <a:off x="531300" y="1232550"/>
            <a:ext cx="80070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1" lang="it" sz="1600">
                <a:latin typeface="Noto Sans"/>
                <a:ea typeface="Noto Sans"/>
                <a:cs typeface="Noto Sans"/>
                <a:sym typeface="Noto Sans"/>
              </a:rPr>
              <a:t>Aim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: initialization and use of an LCD1602 screen to </a:t>
            </a:r>
            <a:r>
              <a:rPr lang="it" sz="1600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display a message  </a:t>
            </a:r>
            <a:r>
              <a:rPr lang="it" sz="16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“Time left” and a countdown from 600 to 1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Writes the string "</a:t>
            </a:r>
            <a:r>
              <a:rPr lang="it" sz="1600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Time left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" to the LCD1602 display at position (0,3)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The </a:t>
            </a:r>
            <a:r>
              <a:rPr i="1" lang="it" sz="1600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HAL_Delay</a:t>
            </a:r>
            <a:r>
              <a:rPr lang="it" sz="1600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function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creates a time interval between iterations of the for loop, thus producing a visual countdown effect on the display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699" y="3130111"/>
            <a:ext cx="3784200" cy="161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1" name="Google Shape;161;p24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1: LCD1602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2" name="Google Shape;162;p24"/>
          <p:cNvSpPr txBox="1"/>
          <p:nvPr>
            <p:ph idx="4294967295" type="ctrTitle"/>
          </p:nvPr>
        </p:nvSpPr>
        <p:spPr>
          <a:xfrm>
            <a:off x="499750" y="1708300"/>
            <a:ext cx="80070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ports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: an array of GPIO port configurations. This array specifies the GPIO ports used for communication with the LCD: </a:t>
            </a: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GPIOC, GPIOB</a:t>
            </a: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, GPIOA</a:t>
            </a: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are being passed.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pins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: an array of GPIO pin configurations. This array specifies the specific pins within the GPIO ports used for communication with the LCD: </a:t>
            </a: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GPIO_PIN_7, GPIO_PIN_6 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are being passed.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Noto Sans"/>
              <a:buChar char="●"/>
            </a:pP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lcd_4_bit_mode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: indicates that the LCD is configured to use a</a:t>
            </a: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 4-bit data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 bus mode, a common configuration for interfacing with LCDs.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D0D0D"/>
              </a:buClr>
              <a:buSzPts val="1600"/>
              <a:buFont typeface="Noto Sans"/>
              <a:buChar char="●"/>
            </a:pPr>
            <a:r>
              <a:rPr lang="it" sz="1600">
                <a:solidFill>
                  <a:srgbClr val="0650A7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gpio_pin_4</a:t>
            </a:r>
            <a:r>
              <a:rPr lang="it" sz="1600">
                <a:solidFill>
                  <a:srgbClr val="0D0D0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: this is used for the EN function.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50" y="1279675"/>
            <a:ext cx="80391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9" name="Google Shape;169;p25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3: Priority inversion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96622"/>
            <a:ext cx="4302302" cy="242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4294967295" type="ctrTitle"/>
          </p:nvPr>
        </p:nvSpPr>
        <p:spPr>
          <a:xfrm>
            <a:off x="351650" y="1255575"/>
            <a:ext cx="7765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>
                <a:latin typeface="Noto Sans"/>
                <a:ea typeface="Noto Sans"/>
                <a:cs typeface="Noto Sans"/>
                <a:sym typeface="Noto Sans"/>
              </a:rPr>
              <a:t>Aim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: develop an example with the priority inversion bug and then fix it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Three task with different priorities: High, Medium, Low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2" name="Google Shape;172;p25"/>
          <p:cNvSpPr txBox="1"/>
          <p:nvPr>
            <p:ph idx="4294967295" type="ctrTitle"/>
          </p:nvPr>
        </p:nvSpPr>
        <p:spPr>
          <a:xfrm>
            <a:off x="351650" y="2503900"/>
            <a:ext cx="43023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High task binary semaphore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Low semaphore binary semaphore but button to release it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Medium task linear execution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</a:t>
            </a: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8" name="Google Shape;178;p26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</a:t>
            </a: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xample 3: Priority inversion</a:t>
            </a:r>
            <a:endParaRPr sz="13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3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475" y="1447900"/>
            <a:ext cx="4909699" cy="2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4294967295" type="ctrTitle"/>
          </p:nvPr>
        </p:nvSpPr>
        <p:spPr>
          <a:xfrm>
            <a:off x="282925" y="1971350"/>
            <a:ext cx="31368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  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mutexes in FreeRTOS implement priority inheritance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  priority of low task temporarily raised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6" name="Google Shape;186;p27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2: Led with interrupt 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7" name="Google Shape;187;p27"/>
          <p:cNvSpPr txBox="1"/>
          <p:nvPr>
            <p:ph idx="4294967295" type="ctrTitle"/>
          </p:nvPr>
        </p:nvSpPr>
        <p:spPr>
          <a:xfrm>
            <a:off x="424950" y="1231300"/>
            <a:ext cx="7592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1" lang="it" sz="1600">
                <a:latin typeface="Noto Sans"/>
                <a:ea typeface="Noto Sans"/>
                <a:cs typeface="Noto Sans"/>
                <a:sym typeface="Noto Sans"/>
              </a:rPr>
              <a:t>Aim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: update the status of the green LED using the Blue Button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3488" l="0" r="0" t="12244"/>
          <a:stretch/>
        </p:blipFill>
        <p:spPr>
          <a:xfrm>
            <a:off x="4645475" y="1847200"/>
            <a:ext cx="4367526" cy="26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424950" y="2068300"/>
            <a:ext cx="44124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counter = 0, then it blinks with a period of 0.5 seconds;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counter = 1, then it remains lit;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counter = 2, then it remains off;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counter = 3, we start again the cycle by setting the counter =0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5" name="Google Shape;195;p28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2: Led with interrupt 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94" y="2833900"/>
            <a:ext cx="4174956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369025" y="2896550"/>
            <a:ext cx="4288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Callback function to update the counter when the interrupt occurs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975" y="1494275"/>
            <a:ext cx="52006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4294967295" type="ctrTitle"/>
          </p:nvPr>
        </p:nvSpPr>
        <p:spPr>
          <a:xfrm>
            <a:off x="1821975" y="274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Index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04" name="Google Shape;204;p29"/>
          <p:cNvSpPr txBox="1"/>
          <p:nvPr>
            <p:ph idx="4294967295" type="ctrTitle"/>
          </p:nvPr>
        </p:nvSpPr>
        <p:spPr>
          <a:xfrm>
            <a:off x="829850" y="1553825"/>
            <a:ext cx="7632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05" name="Google Shape;205;p29"/>
          <p:cNvSpPr/>
          <p:nvPr/>
        </p:nvSpPr>
        <p:spPr>
          <a:xfrm rot="5400000">
            <a:off x="518975" y="17218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9"/>
          <p:cNvSpPr txBox="1"/>
          <p:nvPr>
            <p:ph idx="4294967295" type="ctrTitle"/>
          </p:nvPr>
        </p:nvSpPr>
        <p:spPr>
          <a:xfrm>
            <a:off x="829850" y="2022075"/>
            <a:ext cx="7944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Examples illustrating the functionalities of the board</a:t>
            </a:r>
            <a:endParaRPr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07" name="Google Shape;207;p29"/>
          <p:cNvSpPr/>
          <p:nvPr/>
        </p:nvSpPr>
        <p:spPr>
          <a:xfrm rot="5400000">
            <a:off x="518975" y="2658308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 txBox="1"/>
          <p:nvPr>
            <p:ph idx="4294967295" type="ctrTitle"/>
          </p:nvPr>
        </p:nvSpPr>
        <p:spPr>
          <a:xfrm>
            <a:off x="829850" y="2490300"/>
            <a:ext cx="6704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3: 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Customization of the operating system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09" name="Google Shape;209;p29"/>
          <p:cNvSpPr txBox="1"/>
          <p:nvPr>
            <p:ph idx="4294967295" type="ctrTitle"/>
          </p:nvPr>
        </p:nvSpPr>
        <p:spPr>
          <a:xfrm>
            <a:off x="829850" y="2958525"/>
            <a:ext cx="7416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4: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Benchmarks of the results obtained in point 3</a:t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0" name="Google Shape;210;p29"/>
          <p:cNvSpPr/>
          <p:nvPr/>
        </p:nvSpPr>
        <p:spPr>
          <a:xfrm rot="5400000">
            <a:off x="518975" y="31265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 txBox="1"/>
          <p:nvPr>
            <p:ph idx="4294967295" type="ctrTitle"/>
          </p:nvPr>
        </p:nvSpPr>
        <p:spPr>
          <a:xfrm>
            <a:off x="1821975" y="591100"/>
            <a:ext cx="5803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13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Customization of the operating system</a:t>
            </a:r>
            <a:endParaRPr b="0" i="0" sz="1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2" name="Google Shape;212;p29"/>
          <p:cNvSpPr/>
          <p:nvPr/>
        </p:nvSpPr>
        <p:spPr>
          <a:xfrm rot="5400000">
            <a:off x="518975" y="2190067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Cust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omization</a:t>
            </a:r>
            <a:endParaRPr sz="20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8" name="Google Shape;218;p30"/>
          <p:cNvSpPr txBox="1"/>
          <p:nvPr>
            <p:ph idx="4294967295" type="ctrTitle"/>
          </p:nvPr>
        </p:nvSpPr>
        <p:spPr>
          <a:xfrm>
            <a:off x="568525" y="1590127"/>
            <a:ext cx="8007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Task 1 with priority = 3, an execution time of 2s and then stopped for 4s;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Task 2 with priority = 2, an execution time of 1s and then stopped for 2s;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Task 3 with priority = 1, an execution time of 0.5s and then stopped for 0.5s;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821975" y="579400"/>
            <a:ext cx="48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Customization of</a:t>
            </a:r>
            <a:r>
              <a:rPr lang="it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 the operating system</a:t>
            </a:r>
            <a:endParaRPr>
              <a:solidFill>
                <a:srgbClr val="0C357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38" y="3075800"/>
            <a:ext cx="7647732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Customization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821975" y="579400"/>
            <a:ext cx="4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Customization of the operating system</a:t>
            </a:r>
            <a:endParaRPr>
              <a:solidFill>
                <a:srgbClr val="0C357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75" y="3481025"/>
            <a:ext cx="7116050" cy="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875" y="1208200"/>
            <a:ext cx="6091476" cy="2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1100" y="1178513"/>
            <a:ext cx="2611150" cy="3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ctrTitle"/>
          </p:nvPr>
        </p:nvSpPr>
        <p:spPr>
          <a:xfrm>
            <a:off x="517150" y="1814700"/>
            <a:ext cx="48021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The project required the usage of a STM32 Nucleo-64 Board paired with STM32F446RE microcontroller. </a:t>
            </a:r>
            <a:b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We 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used FreeRTOS for the implementation of exercises. 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4294967295" type="ctrTitle"/>
          </p:nvPr>
        </p:nvSpPr>
        <p:spPr>
          <a:xfrm>
            <a:off x="1821975" y="274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Index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4" name="Google Shape;234;p32"/>
          <p:cNvSpPr txBox="1"/>
          <p:nvPr>
            <p:ph idx="4294967295" type="ctrTitle"/>
          </p:nvPr>
        </p:nvSpPr>
        <p:spPr>
          <a:xfrm>
            <a:off x="829850" y="1553825"/>
            <a:ext cx="7632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5" name="Google Shape;235;p32"/>
          <p:cNvSpPr/>
          <p:nvPr/>
        </p:nvSpPr>
        <p:spPr>
          <a:xfrm rot="5400000">
            <a:off x="518975" y="17218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>
            <p:ph idx="4294967295" type="ctrTitle"/>
          </p:nvPr>
        </p:nvSpPr>
        <p:spPr>
          <a:xfrm>
            <a:off x="829850" y="2022075"/>
            <a:ext cx="7792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Examples illustrating the functionalities of the board</a:t>
            </a:r>
            <a:endParaRPr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7" name="Google Shape;237;p32"/>
          <p:cNvSpPr/>
          <p:nvPr/>
        </p:nvSpPr>
        <p:spPr>
          <a:xfrm rot="5400000">
            <a:off x="518975" y="2658308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 txBox="1"/>
          <p:nvPr>
            <p:ph idx="4294967295" type="ctrTitle"/>
          </p:nvPr>
        </p:nvSpPr>
        <p:spPr>
          <a:xfrm>
            <a:off x="829850" y="2490300"/>
            <a:ext cx="6704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3: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Customization of the operating system</a:t>
            </a:r>
            <a:endParaRPr b="0"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9" name="Google Shape;239;p32"/>
          <p:cNvSpPr txBox="1"/>
          <p:nvPr>
            <p:ph idx="4294967295" type="ctrTitle"/>
          </p:nvPr>
        </p:nvSpPr>
        <p:spPr>
          <a:xfrm>
            <a:off x="829850" y="2958525"/>
            <a:ext cx="769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4: 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Benchmarks of the results obtained in point 3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0" name="Google Shape;240;p32"/>
          <p:cNvSpPr/>
          <p:nvPr/>
        </p:nvSpPr>
        <p:spPr>
          <a:xfrm rot="5400000">
            <a:off x="518975" y="3126525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>
            <p:ph idx="4294967295" type="ctrTitle"/>
          </p:nvPr>
        </p:nvSpPr>
        <p:spPr>
          <a:xfrm>
            <a:off x="1821975" y="591100"/>
            <a:ext cx="5658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13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Benchmarks of the results obtained in point 3</a:t>
            </a:r>
            <a:endParaRPr b="0" i="0" sz="1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2" name="Google Shape;242;p32"/>
          <p:cNvSpPr/>
          <p:nvPr/>
        </p:nvSpPr>
        <p:spPr>
          <a:xfrm rot="5400000">
            <a:off x="518975" y="2190067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Benchmarks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1821975" y="594675"/>
            <a:ext cx="35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Benchmarks of the implementation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25" y="1919175"/>
            <a:ext cx="7525524" cy="13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877700" y="1335675"/>
            <a:ext cx="73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define the function </a:t>
            </a:r>
            <a:r>
              <a:rPr i="1"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convertTicksToTime()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506450" y="3805775"/>
            <a:ext cx="585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877700" y="3500825"/>
            <a:ext cx="724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lang="it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timestamp for every task the tick of beginning and the tick of ending, convert them into seconds and milliseconds and then print them on the screen.</a:t>
            </a:r>
            <a:endParaRPr sz="1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Bench</a:t>
            </a:r>
            <a:r>
              <a:rPr lang="it" sz="20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marks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8" name="Google Shape;258;p34"/>
          <p:cNvSpPr txBox="1"/>
          <p:nvPr>
            <p:ph idx="4294967295" type="ctrTitle"/>
          </p:nvPr>
        </p:nvSpPr>
        <p:spPr>
          <a:xfrm>
            <a:off x="923100" y="1543150"/>
            <a:ext cx="4496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Final result:</a:t>
            </a:r>
            <a:endParaRPr i="0" sz="1600" u="none" cap="none" strike="noStrik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1821975" y="594675"/>
            <a:ext cx="35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573"/>
                </a:solidFill>
                <a:latin typeface="Noto Sans"/>
                <a:ea typeface="Noto Sans"/>
                <a:cs typeface="Noto Sans"/>
                <a:sym typeface="Noto Sans"/>
              </a:rPr>
              <a:t>Benchmarks of the implementation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450" y="1400950"/>
            <a:ext cx="3756451" cy="3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4294967295" type="ctrTitle"/>
          </p:nvPr>
        </p:nvSpPr>
        <p:spPr>
          <a:xfrm>
            <a:off x="1501650" y="2100300"/>
            <a:ext cx="61407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37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Thanks for your attention! </a:t>
            </a:r>
            <a:endParaRPr b="0" i="0" sz="37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1821975" y="274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Index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0" name="Google Shape;70;p15"/>
          <p:cNvSpPr txBox="1"/>
          <p:nvPr>
            <p:ph idx="4294967295" type="ctrTitle"/>
          </p:nvPr>
        </p:nvSpPr>
        <p:spPr>
          <a:xfrm>
            <a:off x="829850" y="1553825"/>
            <a:ext cx="7296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1" name="Google Shape;71;p15"/>
          <p:cNvSpPr/>
          <p:nvPr/>
        </p:nvSpPr>
        <p:spPr>
          <a:xfrm rot="5400000">
            <a:off x="518975" y="1721825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829850" y="2022075"/>
            <a:ext cx="7659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Examples illustrating the functionalities of the board</a:t>
            </a:r>
            <a:endParaRPr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3" name="Google Shape;73;p15"/>
          <p:cNvSpPr/>
          <p:nvPr/>
        </p:nvSpPr>
        <p:spPr>
          <a:xfrm rot="5400000">
            <a:off x="518975" y="2190058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>
            <p:ph idx="4294967295" type="ctrTitle"/>
          </p:nvPr>
        </p:nvSpPr>
        <p:spPr>
          <a:xfrm>
            <a:off x="829850" y="2490300"/>
            <a:ext cx="6226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3: Customization of the operating s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ystem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5" name="Google Shape;75;p15"/>
          <p:cNvSpPr/>
          <p:nvPr/>
        </p:nvSpPr>
        <p:spPr>
          <a:xfrm rot="5400000">
            <a:off x="518975" y="2658292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829850" y="2958525"/>
            <a:ext cx="7659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4: Benchmarks of the results obtained in point 3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7" name="Google Shape;77;p15"/>
          <p:cNvSpPr/>
          <p:nvPr/>
        </p:nvSpPr>
        <p:spPr>
          <a:xfrm rot="5400000">
            <a:off x="518975" y="3126525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1821975" y="274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Index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3" name="Google Shape;83;p16"/>
          <p:cNvSpPr txBox="1"/>
          <p:nvPr>
            <p:ph idx="4294967295" type="ctrTitle"/>
          </p:nvPr>
        </p:nvSpPr>
        <p:spPr>
          <a:xfrm>
            <a:off x="829850" y="1553825"/>
            <a:ext cx="6836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4" name="Google Shape;84;p16"/>
          <p:cNvSpPr/>
          <p:nvPr/>
        </p:nvSpPr>
        <p:spPr>
          <a:xfrm rot="5400000">
            <a:off x="518975" y="1721825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>
            <p:ph idx="4294967295" type="ctrTitle"/>
          </p:nvPr>
        </p:nvSpPr>
        <p:spPr>
          <a:xfrm>
            <a:off x="829850" y="2022075"/>
            <a:ext cx="7782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Examples illustrating the functionalities of the board</a:t>
            </a:r>
            <a:endParaRPr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6" name="Google Shape;86;p16"/>
          <p:cNvSpPr/>
          <p:nvPr/>
        </p:nvSpPr>
        <p:spPr>
          <a:xfrm rot="5400000">
            <a:off x="518975" y="2190058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>
            <p:ph idx="4294967295" type="ctrTitle"/>
          </p:nvPr>
        </p:nvSpPr>
        <p:spPr>
          <a:xfrm>
            <a:off x="829850" y="2490300"/>
            <a:ext cx="7192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3: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Customization of the operating system</a:t>
            </a:r>
            <a:r>
              <a:rPr b="0" i="0" lang="it" sz="2000" u="none" cap="none" strike="noStrike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b="0" i="0" sz="2000" u="none" cap="none" strike="noStrike">
              <a:solidFill>
                <a:srgbClr val="0650A7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8" name="Google Shape;88;p16"/>
          <p:cNvSpPr/>
          <p:nvPr/>
        </p:nvSpPr>
        <p:spPr>
          <a:xfrm rot="5400000">
            <a:off x="518975" y="2658292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idx="4294967295" type="ctrTitle"/>
          </p:nvPr>
        </p:nvSpPr>
        <p:spPr>
          <a:xfrm>
            <a:off x="829850" y="2958525"/>
            <a:ext cx="6724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4: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Benchmarks of the results obtained in point 3</a:t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0" name="Google Shape;90;p16"/>
          <p:cNvSpPr/>
          <p:nvPr/>
        </p:nvSpPr>
        <p:spPr>
          <a:xfrm rot="5400000">
            <a:off x="518975" y="31265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1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1821975" y="274550"/>
            <a:ext cx="6443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7" name="Google Shape;97;p17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Requirements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8" name="Google Shape;98;p17"/>
          <p:cNvSpPr txBox="1"/>
          <p:nvPr>
            <p:ph idx="4294967295" type="ctrTitle"/>
          </p:nvPr>
        </p:nvSpPr>
        <p:spPr>
          <a:xfrm>
            <a:off x="521500" y="2138925"/>
            <a:ext cx="8007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Device running Windows OS (7, 8, or 10), Linux 64-bit, or macOS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USB Type-A to Mini-B cable to connect the board to the device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15" y="3578126"/>
            <a:ext cx="904951" cy="9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2200" y="3547950"/>
            <a:ext cx="999651" cy="9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23477" l="15074" r="19838" t="0"/>
          <a:stretch/>
        </p:blipFill>
        <p:spPr>
          <a:xfrm>
            <a:off x="5958150" y="3626975"/>
            <a:ext cx="954399" cy="8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Initial steps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8" name="Google Shape;108;p18"/>
          <p:cNvSpPr txBox="1"/>
          <p:nvPr>
            <p:ph idx="4294967295" type="ctrTitle"/>
          </p:nvPr>
        </p:nvSpPr>
        <p:spPr>
          <a:xfrm>
            <a:off x="514825" y="1228600"/>
            <a:ext cx="80070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Users must register on the official ST website at </a:t>
            </a:r>
            <a:r>
              <a:rPr b="0" i="0" lang="it" sz="1600" u="sng" cap="none" strike="noStrike">
                <a:solidFill>
                  <a:schemeClr val="hlink"/>
                </a:solidFill>
                <a:latin typeface="Noto Sans Medium"/>
                <a:ea typeface="Noto Sans Medium"/>
                <a:cs typeface="Noto Sans Medium"/>
                <a:sym typeface="Noto Sans Medium"/>
                <a:hlinkClick r:id="rId4"/>
              </a:rPr>
              <a:t>www.st.com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Download STM32CubeIDE-xxx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Connect the board to the device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Launch the application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0" l="0" r="0" t="10225"/>
          <a:stretch/>
        </p:blipFill>
        <p:spPr>
          <a:xfrm>
            <a:off x="1939350" y="2939650"/>
            <a:ext cx="5157949" cy="20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294967295" type="ctrTitle"/>
          </p:nvPr>
        </p:nvSpPr>
        <p:spPr>
          <a:xfrm>
            <a:off x="1821975" y="274550"/>
            <a:ext cx="6706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5" name="Google Shape;115;p19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Creating a project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6" name="Google Shape;116;p19"/>
          <p:cNvSpPr txBox="1"/>
          <p:nvPr>
            <p:ph idx="4294967295" type="ctrTitle"/>
          </p:nvPr>
        </p:nvSpPr>
        <p:spPr>
          <a:xfrm>
            <a:off x="521475" y="1289375"/>
            <a:ext cx="80070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Define a workspace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0" i="0" lang="it" sz="1600" u="none" cap="none" strike="noStrik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Select the specific MCU or MPU or choose the board</a:t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800" y="2319125"/>
            <a:ext cx="6108401" cy="25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4294967295" type="ctrTitle"/>
          </p:nvPr>
        </p:nvSpPr>
        <p:spPr>
          <a:xfrm>
            <a:off x="1821975" y="27455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Index</a:t>
            </a:r>
            <a:endParaRPr b="0"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3" name="Google Shape;123;p20"/>
          <p:cNvSpPr txBox="1"/>
          <p:nvPr>
            <p:ph idx="4294967295" type="ctrTitle"/>
          </p:nvPr>
        </p:nvSpPr>
        <p:spPr>
          <a:xfrm>
            <a:off x="829850" y="1553825"/>
            <a:ext cx="7632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1: Installation and usage procedures</a:t>
            </a:r>
            <a:endParaRPr b="0"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4" name="Google Shape;124;p20"/>
          <p:cNvSpPr/>
          <p:nvPr/>
        </p:nvSpPr>
        <p:spPr>
          <a:xfrm rot="5400000">
            <a:off x="518975" y="17218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>
            <p:ph idx="4294967295" type="ctrTitle"/>
          </p:nvPr>
        </p:nvSpPr>
        <p:spPr>
          <a:xfrm>
            <a:off x="829850" y="2022075"/>
            <a:ext cx="769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Examples illustrating the functionalities of the board</a:t>
            </a:r>
            <a:r>
              <a:rPr i="0" lang="it" sz="20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i="0" sz="20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6" name="Google Shape;126;p20"/>
          <p:cNvSpPr/>
          <p:nvPr/>
        </p:nvSpPr>
        <p:spPr>
          <a:xfrm rot="5400000">
            <a:off x="518975" y="2190058"/>
            <a:ext cx="189000" cy="15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 txBox="1"/>
          <p:nvPr>
            <p:ph idx="4294967295" type="ctrTitle"/>
          </p:nvPr>
        </p:nvSpPr>
        <p:spPr>
          <a:xfrm>
            <a:off x="829850" y="2490300"/>
            <a:ext cx="6745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3: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Customization of the operating system</a:t>
            </a:r>
            <a:r>
              <a:rPr lang="it" sz="2000">
                <a:solidFill>
                  <a:srgbClr val="0650A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sz="2000">
              <a:solidFill>
                <a:srgbClr val="0650A7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b="0" i="0" sz="2000" u="none" cap="none" strike="noStrike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8" name="Google Shape;128;p20"/>
          <p:cNvSpPr/>
          <p:nvPr/>
        </p:nvSpPr>
        <p:spPr>
          <a:xfrm rot="5400000">
            <a:off x="518975" y="2658292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>
            <p:ph idx="4294967295" type="ctrTitle"/>
          </p:nvPr>
        </p:nvSpPr>
        <p:spPr>
          <a:xfrm>
            <a:off x="829850" y="2958525"/>
            <a:ext cx="7385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4: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Benchmarks of the results obtained in point</a:t>
            </a:r>
            <a:r>
              <a:rPr lang="it" sz="2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it" sz="2000">
                <a:solidFill>
                  <a:srgbClr val="315D9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315D9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0" name="Google Shape;130;p20"/>
          <p:cNvSpPr/>
          <p:nvPr/>
        </p:nvSpPr>
        <p:spPr>
          <a:xfrm rot="5400000">
            <a:off x="518975" y="3126525"/>
            <a:ext cx="189000" cy="151800"/>
          </a:xfrm>
          <a:prstGeom prst="triangle">
            <a:avLst>
              <a:gd fmla="val 50000" name="adj"/>
            </a:avLst>
          </a:prstGeom>
          <a:solidFill>
            <a:srgbClr val="315D91"/>
          </a:solidFill>
          <a:ln cap="flat" cmpd="sng" w="9525">
            <a:solidFill>
              <a:srgbClr val="315D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1821975" y="591100"/>
            <a:ext cx="6079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 illustrating the functionalities of the board</a:t>
            </a:r>
            <a:endParaRPr b="0" i="0" sz="1300" u="none" cap="none" strike="noStrike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ctrTitle"/>
          </p:nvPr>
        </p:nvSpPr>
        <p:spPr>
          <a:xfrm>
            <a:off x="1821975" y="274550"/>
            <a:ext cx="635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20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Point 2: Examples</a:t>
            </a:r>
            <a:endParaRPr b="0" i="0" sz="20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7" name="Google Shape;137;p21"/>
          <p:cNvSpPr txBox="1"/>
          <p:nvPr>
            <p:ph idx="4294967295" type="ctrTitle"/>
          </p:nvPr>
        </p:nvSpPr>
        <p:spPr>
          <a:xfrm>
            <a:off x="1821975" y="591100"/>
            <a:ext cx="378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Example </a:t>
            </a: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</a:t>
            </a:r>
            <a:r>
              <a:rPr b="0" i="0" lang="it" sz="1300" u="none" cap="none" strike="noStrike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 </a:t>
            </a:r>
            <a:r>
              <a:rPr lang="it" sz="1300">
                <a:solidFill>
                  <a:srgbClr val="0C357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Basic Scheduling</a:t>
            </a:r>
            <a:endParaRPr b="0" i="0" sz="1300" u="none" cap="none" strike="noStrike">
              <a:solidFill>
                <a:srgbClr val="0C357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8" name="Google Shape;138;p21"/>
          <p:cNvSpPr txBox="1"/>
          <p:nvPr>
            <p:ph idx="4294967295" type="ctrTitle"/>
          </p:nvPr>
        </p:nvSpPr>
        <p:spPr>
          <a:xfrm>
            <a:off x="568500" y="1328600"/>
            <a:ext cx="8007000" cy="3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Medium"/>
              <a:buChar char="●"/>
            </a:pPr>
            <a:r>
              <a:rPr b="1" lang="it" sz="1600">
                <a:latin typeface="Noto Sans"/>
                <a:ea typeface="Noto Sans"/>
                <a:cs typeface="Noto Sans"/>
                <a:sym typeface="Noto Sans"/>
              </a:rPr>
              <a:t>Aim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: 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explanation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of how scheduling works in FreeRTOS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Three tasks: High, Medium and Low priority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Medium"/>
              <a:buChar char="●"/>
            </a:pP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After </a:t>
            </a:r>
            <a:r>
              <a:rPr i="1" lang="it" sz="1600">
                <a:latin typeface="Noto Sans Medium"/>
                <a:ea typeface="Noto Sans Medium"/>
                <a:cs typeface="Noto Sans Medium"/>
                <a:sym typeface="Noto Sans Medium"/>
              </a:rPr>
              <a:t>oSKernelStart()</a:t>
            </a:r>
            <a:r>
              <a:rPr lang="it" sz="1600">
                <a:latin typeface="Noto Sans Medium"/>
                <a:ea typeface="Noto Sans Medium"/>
                <a:cs typeface="Noto Sans Medium"/>
                <a:sym typeface="Noto Sans Medium"/>
              </a:rPr>
              <a:t> operation the scheduler starts</a:t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200" y="2688675"/>
            <a:ext cx="5723601" cy="21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